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566" r:id="rId3"/>
    <p:sldId id="573" r:id="rId4"/>
    <p:sldId id="575" r:id="rId5"/>
    <p:sldId id="567" r:id="rId6"/>
    <p:sldId id="576" r:id="rId7"/>
    <p:sldId id="569" r:id="rId8"/>
    <p:sldId id="578" r:id="rId9"/>
    <p:sldId id="579" r:id="rId10"/>
    <p:sldId id="570" r:id="rId11"/>
    <p:sldId id="571" r:id="rId12"/>
    <p:sldId id="572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3F52B"/>
    <a:srgbClr val="A04646"/>
    <a:srgbClr val="74B71B"/>
    <a:srgbClr val="FF3300"/>
    <a:srgbClr val="000000"/>
    <a:srgbClr val="0860A8"/>
    <a:srgbClr val="25E70B"/>
    <a:srgbClr val="FF7575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6" autoAdjust="0"/>
    <p:restoredTop sz="76246" autoAdjust="0"/>
  </p:normalViewPr>
  <p:slideViewPr>
    <p:cSldViewPr>
      <p:cViewPr>
        <p:scale>
          <a:sx n="60" d="100"/>
          <a:sy n="60" d="100"/>
        </p:scale>
        <p:origin x="-1326" y="-72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F51A7E-C9B6-403D-94E5-9F93F39D0C9D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FFD011-EAFC-46FF-BD79-9293FAB85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1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dirty="0" smtClean="0"/>
              <a:t>This course covers</a:t>
            </a:r>
            <a:r>
              <a:rPr lang="en-US" baseline="0" dirty="0" smtClean="0"/>
              <a:t> a group of global illumination </a:t>
            </a:r>
            <a:r>
              <a:rPr lang="en-US" baseline="0" noProof="0" dirty="0" smtClean="0"/>
              <a:t>algorithms</a:t>
            </a:r>
            <a:r>
              <a:rPr lang="en-US" baseline="0" dirty="0" smtClean="0"/>
              <a:t> known as “many-light methods”, or “VPL-rendering methods”.  (VPL = virtual point light)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material will be presented by researchers</a:t>
            </a:r>
            <a:r>
              <a:rPr lang="en-US" baseline="0" dirty="0" smtClean="0"/>
              <a:t> who were originally involved with the development of the various many-light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is to render realistic images and one of the most important aspects of</a:t>
            </a:r>
            <a:r>
              <a:rPr lang="en-US" baseline="0" dirty="0" smtClean="0"/>
              <a:t> image realism is </a:t>
            </a:r>
            <a:r>
              <a:rPr lang="en-US" i="1" baseline="0" dirty="0" smtClean="0"/>
              <a:t>global illumination</a:t>
            </a:r>
            <a:r>
              <a:rPr lang="en-US" i="0" baseline="0" dirty="0" smtClean="0"/>
              <a:t>, which has been used for rendering all of the example images shown in this slides.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/>
              <a:t>Direct illumination</a:t>
            </a:r>
            <a:r>
              <a:rPr lang="en-US" dirty="0" smtClean="0"/>
              <a:t>,</a:t>
            </a:r>
            <a:r>
              <a:rPr lang="en-US" baseline="0" dirty="0" smtClean="0"/>
              <a:t> shown on the left, only considers light arriving at surfaces directly form the light sources. Global illumination includes the </a:t>
            </a:r>
            <a:r>
              <a:rPr lang="en-US" i="1" baseline="0" dirty="0" smtClean="0"/>
              <a:t>indirect lighting</a:t>
            </a:r>
            <a:r>
              <a:rPr lang="en-US" baseline="0" dirty="0" smtClean="0"/>
              <a:t> due to multiple inter-reflections of light on scene surfaces. Doing so significantly improves the realism of the generated images.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Rendering with global illumination involves simulating the light inter-reflections, which is usually a costly process.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baseline="0" dirty="0" smtClean="0"/>
              <a:t>The many-light methods, covered in our course, provide a particularly efficient approach to simulating light inter-reflections.  </a:t>
            </a:r>
          </a:p>
          <a:p>
            <a:pPr defTabSz="990478">
              <a:defRPr/>
            </a:pPr>
            <a:r>
              <a:rPr lang="en-US" baseline="0" dirty="0" smtClean="0"/>
              <a:t>These methods originate from the Instant </a:t>
            </a:r>
            <a:r>
              <a:rPr lang="en-US" baseline="0" dirty="0" err="1" smtClean="0"/>
              <a:t>Radiosity</a:t>
            </a:r>
            <a:r>
              <a:rPr lang="en-US" baseline="0" dirty="0" smtClean="0"/>
              <a:t> algorithm proposed by Alexander Keller, one of our presenters today. The main idea </a:t>
            </a:r>
            <a:r>
              <a:rPr lang="en-US" dirty="0" smtClean="0"/>
              <a:t>is to approximate indirect illumination by a number so called Virtual</a:t>
            </a:r>
            <a:r>
              <a:rPr lang="en-US" baseline="0" dirty="0" smtClean="0"/>
              <a:t> Point Lights, or VPLs. </a:t>
            </a:r>
            <a:endParaRPr lang="en-US" dirty="0" smtClean="0"/>
          </a:p>
          <a:p>
            <a:r>
              <a:rPr lang="en-US" baseline="0" dirty="0" smtClean="0"/>
              <a:t>A basic VPL rendering algorithm works as follows:  In the first step, the VPLs are distributed on scene surfaces by tracing particles from light sources. In the second step, the color of a pixel is computed by summing the contributions from all the VPLs to the surface point(s) visible through that pixel.</a:t>
            </a:r>
          </a:p>
          <a:p>
            <a:r>
              <a:rPr lang="en-US" baseline="0" dirty="0" smtClean="0"/>
              <a:t>In other words, the problem of computing global illumination has been reduced to the computation of direct illumination contributions from many-lights, hence the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important advantages of the many-light formulation is that it unifies the rendering problem to computing direct illumination form a (potentially large) number of lights, the VPLs.</a:t>
            </a:r>
          </a:p>
          <a:p>
            <a:r>
              <a:rPr lang="en-US" dirty="0" smtClean="0"/>
              <a:t>Indeed, large area lights, environment maps, and indirect illumination are seamlessly</a:t>
            </a:r>
            <a:r>
              <a:rPr lang="en-US" baseline="0" dirty="0" smtClean="0"/>
              <a:t> </a:t>
            </a:r>
            <a:r>
              <a:rPr lang="en-US" dirty="0" smtClean="0"/>
              <a:t>handled in the same way. All that is needed is to convert the illumination to a set of VPLs.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popularity of many-light methods is also due to their wide applicability, from approximate interactive rendering to high-fidelity offline rendering. This is due to the fact that even with a limited number of VPLs, the generated images, though incorrect,  provide a visually plausible approximation of the correct GI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state-of-the-art many-light methods are, however, not able to efficiently render caustics, and similar caustics-like illumination effects from general curved objects. </a:t>
            </a:r>
          </a:p>
          <a:p>
            <a:r>
              <a:rPr lang="en-US" baseline="0" dirty="0" smtClean="0"/>
              <a:t>So they cannot (yet) be considered a complete global illumination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main technical issues</a:t>
            </a:r>
            <a:r>
              <a:rPr lang="en-US" baseline="0" dirty="0" smtClean="0"/>
              <a:t> that need to be addressed when using many-light methods in practice are listed on the slide.</a:t>
            </a:r>
          </a:p>
          <a:p>
            <a:r>
              <a:rPr lang="en-US" baseline="0" dirty="0" smtClean="0"/>
              <a:t>First, as usual, we want to make rendering fast. This involves especially accelerating the visibility tests required to compute illumination from VPLs. Such improvements lead to a constant factor speed-up.</a:t>
            </a:r>
          </a:p>
          <a:p>
            <a:r>
              <a:rPr lang="en-US" baseline="0" dirty="0" smtClean="0"/>
              <a:t>However, many-light methods lend themselves to asymptotic speed improvements, i.e. the rendering time can grow much more slowly than the number of VPLs. A prime example of this approach is the </a:t>
            </a:r>
            <a:r>
              <a:rPr lang="en-US" baseline="0" dirty="0" err="1" smtClean="0"/>
              <a:t>Lightcuts</a:t>
            </a:r>
            <a:r>
              <a:rPr lang="en-US" baseline="0" dirty="0" smtClean="0"/>
              <a:t> algorithm that will be described later in the course by Bruce Walter.</a:t>
            </a:r>
          </a:p>
          <a:p>
            <a:r>
              <a:rPr lang="en-US" baseline="0" dirty="0" smtClean="0"/>
              <a:t>Finally, in the basic form, many-light methods suffer from some approximations. Special care is needed to make these methods applicable in high-fidelity rendering applications.</a:t>
            </a:r>
          </a:p>
          <a:p>
            <a:pPr defTabSz="990478">
              <a:defRPr/>
            </a:pPr>
            <a:r>
              <a:rPr lang="en-US" dirty="0" smtClean="0"/>
              <a:t>The goal of our</a:t>
            </a:r>
            <a:r>
              <a:rPr lang="en-US" baseline="0" dirty="0" smtClean="0"/>
              <a:t> course is to cover all of these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A7AB-50B9-4C6F-9A89-84E2974FF753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F93-6752-4963-BFEC-D6C28289FC54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EAE0-57F7-437A-A069-0B4A78893988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06F34-6F2F-4716-A7EC-D1845DD5D1E7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99A5-7D58-400F-8222-FEFF6E9CA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3C3E-55C6-43A3-B3C9-740CC03875BA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37FC2-C2C6-4314-9791-BDA29737912A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8F69-5FF7-484D-A0E9-376D606C2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5C876-2DB3-4BBC-8189-5F4FF61CCEB7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768F-2CCD-412A-8D63-012715D3E4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541CB-785A-4524-8F25-64CD281ED82B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02E0E-C0A4-44B8-8995-DE92B8A820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C6265-62A8-4114-8F5A-B04A2CB57BD7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1CD84-6A4F-4F23-96C6-1BABBB692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5FA7-9846-42F3-92AC-499A66F10EEC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E0F7D031-70D9-4E45-88E6-1A0BFBF386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C7A5C-AAF6-450D-85F8-49E77F36ED6A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C5B2-31F5-4DE1-9862-1A1E526885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441-C5EF-4F3A-95CF-A307571B76B5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6CB31-873D-4D14-8B08-D3FC2D5021D7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E6B8C-A290-4B34-8AF7-26629CACC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A6DD5-FE61-4175-B03F-1CC9B25B9BC9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4734-04E5-4469-84B3-FDA2A4F25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63EF-7E45-4746-8F0F-B1C6F7BF4391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ABDB-0B8B-4DCD-84FD-A21B9084C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4939ACD8-81E7-4309-B844-698C817E5062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4DBB-35FA-49B5-8947-2950E366E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088-C87F-401B-896A-09A0941076CF}" type="datetime1">
              <a:rPr lang="en-US" smtClean="0">
                <a:solidFill>
                  <a:srgbClr val="FFFFFF"/>
                </a:solidFill>
              </a:rPr>
              <a:pPr/>
              <a:t>8/5/2012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ADE-7BDB-463E-891A-9996BA377EE8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4A2E-FFDC-44E3-B740-4AD019C31E4D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E5AC-D5E5-4C9C-9836-76652A8F426C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B21A-BE3E-4D22-B0D4-ABA126381BCC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C06E-9BEA-4506-B112-03C3F38DFCCF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9D20-8CB0-464D-AE42-ED4974C8095B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98D-610E-4CF0-8719-1CAD7B00984B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857C-F3D6-405A-BC39-EDDC8AA34DC6}" type="datetime1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43F43E-D981-4214-A134-C2F83DCF8878}" type="datetime1">
              <a:rPr lang="en-U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8/5/2012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3200" y="3859800"/>
            <a:ext cx="3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Milo</a:t>
            </a:r>
            <a:r>
              <a:rPr lang="sk-SK" sz="2400" b="1" dirty="0" smtClean="0"/>
              <a:t>š Hašan</a:t>
            </a:r>
            <a:endParaRPr lang="en-US" sz="2400" b="1" dirty="0" smtClean="0"/>
          </a:p>
          <a:p>
            <a:pPr algn="ctr"/>
            <a:r>
              <a:rPr lang="en-US" sz="2000" i="1" dirty="0" smtClean="0"/>
              <a:t>UC Berkeley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859800"/>
            <a:ext cx="3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Jaroslav</a:t>
            </a:r>
            <a:r>
              <a:rPr lang="en-US" sz="2400" b="1" dirty="0" smtClean="0"/>
              <a:t>  </a:t>
            </a:r>
            <a:r>
              <a:rPr lang="cs-CZ" sz="2400" b="1" dirty="0" smtClean="0"/>
              <a:t>Křivánek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i="1" dirty="0" smtClean="0"/>
              <a:t>Charles University in Prague</a:t>
            </a:r>
            <a:endParaRPr lang="cs-CZ" sz="2000" i="1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152400" y="609600"/>
            <a:ext cx="8763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2438400"/>
          </a:xfrm>
        </p:spPr>
        <p:txBody>
          <a:bodyPr/>
          <a:lstStyle/>
          <a:p>
            <a:r>
              <a:rPr lang="en-US" b="1" dirty="0" smtClean="0"/>
              <a:t>(Optimizing) Realistic Rendering with Many-Light Methods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An ACM SIGGRAPH 2012 course presented by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016000"/>
            <a:ext cx="3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Bruce Walter</a:t>
            </a:r>
          </a:p>
          <a:p>
            <a:pPr algn="ctr"/>
            <a:r>
              <a:rPr lang="en-US" sz="2000" i="1" dirty="0" smtClean="0"/>
              <a:t>Cornell University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5016000"/>
            <a:ext cx="3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Alexander Keller</a:t>
            </a:r>
          </a:p>
          <a:p>
            <a:pPr algn="ctr"/>
            <a:r>
              <a:rPr lang="en-US" sz="2000" i="1" dirty="0" smtClean="0"/>
              <a:t>NVIDIA Research</a:t>
            </a:r>
            <a:endParaRPr lang="en-U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56400" y="3859800"/>
            <a:ext cx="3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Adam </a:t>
            </a:r>
            <a:r>
              <a:rPr lang="en-US" sz="2400" b="1" dirty="0" err="1" smtClean="0"/>
              <a:t>Arbree</a:t>
            </a:r>
            <a:endParaRPr lang="en-US" sz="2400" b="1" dirty="0" smtClean="0"/>
          </a:p>
          <a:p>
            <a:pPr algn="ctr"/>
            <a:r>
              <a:rPr lang="en-US" sz="2000" i="1" dirty="0" smtClean="0"/>
              <a:t>Autodesk</a:t>
            </a:r>
            <a:endParaRPr lang="en-US" sz="20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5016000"/>
            <a:ext cx="324000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Carsten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Dachsbacher</a:t>
            </a:r>
            <a:endParaRPr lang="en-US" sz="2400" b="1" dirty="0" smtClean="0"/>
          </a:p>
          <a:p>
            <a:pPr algn="ctr"/>
            <a:r>
              <a:rPr lang="en-US" sz="2000" i="1" dirty="0" smtClean="0"/>
              <a:t>Karlsruhe Institute of Technology</a:t>
            </a:r>
            <a:endParaRPr lang="en-US" sz="2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(in the order of appearance)</a:t>
            </a:r>
          </a:p>
          <a:p>
            <a:endParaRPr lang="en-US" dirty="0" smtClean="0"/>
          </a:p>
          <a:p>
            <a:r>
              <a:rPr lang="cs-CZ" dirty="0" smtClean="0"/>
              <a:t>Jaroslav Křivánek, </a:t>
            </a:r>
            <a:r>
              <a:rPr lang="cs-CZ" i="1" dirty="0" smtClean="0"/>
              <a:t>Charles University in </a:t>
            </a:r>
            <a:r>
              <a:rPr lang="cs-CZ" i="1" dirty="0" err="1" smtClean="0"/>
              <a:t>Prague</a:t>
            </a:r>
            <a:endParaRPr lang="cs-CZ" i="1" dirty="0" smtClean="0"/>
          </a:p>
          <a:p>
            <a:r>
              <a:rPr lang="en-US" dirty="0" smtClean="0"/>
              <a:t>Alexander Keller, </a:t>
            </a:r>
            <a:r>
              <a:rPr lang="en-US" i="1" dirty="0" smtClean="0"/>
              <a:t>NVIDIA Research</a:t>
            </a:r>
          </a:p>
          <a:p>
            <a:r>
              <a:rPr lang="en-US" dirty="0" smtClean="0"/>
              <a:t>Milo</a:t>
            </a:r>
            <a:r>
              <a:rPr lang="cs-CZ" dirty="0" smtClean="0"/>
              <a:t>š</a:t>
            </a:r>
            <a:r>
              <a:rPr lang="en-US" dirty="0" smtClean="0"/>
              <a:t> Ha</a:t>
            </a:r>
            <a:r>
              <a:rPr lang="cs-CZ" dirty="0" smtClean="0"/>
              <a:t>š</a:t>
            </a:r>
            <a:r>
              <a:rPr lang="en-US" dirty="0" smtClean="0"/>
              <a:t>an</a:t>
            </a:r>
            <a:r>
              <a:rPr lang="cs-CZ" dirty="0" smtClean="0"/>
              <a:t>, </a:t>
            </a:r>
            <a:r>
              <a:rPr lang="cs-CZ" i="1" dirty="0" smtClean="0"/>
              <a:t>UC </a:t>
            </a:r>
            <a:r>
              <a:rPr lang="cs-CZ" i="1" dirty="0" err="1" smtClean="0"/>
              <a:t>Berkeley</a:t>
            </a:r>
            <a:endParaRPr lang="en-US" i="1" dirty="0" smtClean="0"/>
          </a:p>
          <a:p>
            <a:r>
              <a:rPr lang="en-US" dirty="0" smtClean="0"/>
              <a:t>Bruce Walter</a:t>
            </a:r>
            <a:r>
              <a:rPr lang="cs-CZ" dirty="0" smtClean="0"/>
              <a:t>, </a:t>
            </a:r>
            <a:r>
              <a:rPr lang="cs-CZ" i="1" dirty="0" err="1" smtClean="0"/>
              <a:t>Cornell</a:t>
            </a:r>
            <a:r>
              <a:rPr lang="cs-CZ" i="1" dirty="0" smtClean="0"/>
              <a:t> University</a:t>
            </a:r>
            <a:endParaRPr lang="en-US" i="1" dirty="0" smtClean="0"/>
          </a:p>
          <a:p>
            <a:r>
              <a:rPr lang="en-US" dirty="0" err="1" smtClean="0"/>
              <a:t>Carsten</a:t>
            </a:r>
            <a:r>
              <a:rPr lang="en-US" dirty="0" smtClean="0"/>
              <a:t> </a:t>
            </a:r>
            <a:r>
              <a:rPr lang="en-US" dirty="0" err="1" smtClean="0"/>
              <a:t>Dachsbacher</a:t>
            </a:r>
            <a:r>
              <a:rPr lang="cs-CZ" dirty="0" smtClean="0"/>
              <a:t>, </a:t>
            </a:r>
            <a:r>
              <a:rPr lang="en-US" i="1" dirty="0" smtClean="0"/>
              <a:t>KIT</a:t>
            </a:r>
          </a:p>
          <a:p>
            <a:r>
              <a:rPr lang="cs-CZ" dirty="0" smtClean="0"/>
              <a:t>Adam </a:t>
            </a:r>
            <a:r>
              <a:rPr lang="cs-CZ" dirty="0" err="1" smtClean="0"/>
              <a:t>Arbree</a:t>
            </a:r>
            <a:r>
              <a:rPr lang="cs-CZ" dirty="0" smtClean="0"/>
              <a:t>, </a:t>
            </a:r>
            <a:r>
              <a:rPr lang="cs-CZ" i="1" dirty="0" smtClean="0"/>
              <a:t>Autodesk</a:t>
            </a:r>
            <a:r>
              <a:rPr lang="en-US" i="1" dirty="0" smtClean="0"/>
              <a:t>, Inc.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lecturers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5"/>
            <a:ext cx="8686800" cy="5011738"/>
          </a:xfrm>
        </p:spPr>
        <p:txBody>
          <a:bodyPr/>
          <a:lstStyle/>
          <a:p>
            <a:r>
              <a:rPr lang="en-US" sz="2400" b="1" dirty="0" smtClean="0"/>
              <a:t>2:00 (05 min) … </a:t>
            </a:r>
            <a:r>
              <a:rPr lang="en-US" sz="2400" b="1" dirty="0" smtClean="0">
                <a:solidFill>
                  <a:srgbClr val="FF9900"/>
                </a:solidFill>
              </a:rPr>
              <a:t>Introduction &amp; Welcome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Křivánek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2:05 (30 min) … </a:t>
            </a:r>
            <a:r>
              <a:rPr lang="en-US" sz="2400" b="1" dirty="0" smtClean="0">
                <a:solidFill>
                  <a:srgbClr val="FF9900"/>
                </a:solidFill>
              </a:rPr>
              <a:t>Instant </a:t>
            </a:r>
            <a:r>
              <a:rPr lang="en-US" sz="2400" b="1" dirty="0" err="1" smtClean="0">
                <a:solidFill>
                  <a:srgbClr val="FF9900"/>
                </a:solidFill>
              </a:rPr>
              <a:t>Radiosity</a:t>
            </a:r>
            <a:r>
              <a:rPr lang="en-US" sz="2400" b="1" dirty="0" smtClean="0">
                <a:solidFill>
                  <a:srgbClr val="FF9900"/>
                </a:solidFill>
              </a:rPr>
              <a:t>  </a:t>
            </a:r>
            <a:r>
              <a:rPr lang="en-US" sz="2400" dirty="0" smtClean="0"/>
              <a:t>(</a:t>
            </a:r>
            <a:r>
              <a:rPr lang="en-US" sz="2400" i="1" dirty="0" smtClean="0"/>
              <a:t>Keller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2:35 (30 min) … </a:t>
            </a:r>
            <a:r>
              <a:rPr lang="en-US" sz="2400" b="1" dirty="0" smtClean="0">
                <a:solidFill>
                  <a:srgbClr val="FF9900"/>
                </a:solidFill>
              </a:rPr>
              <a:t>Handling difficult light paths </a:t>
            </a:r>
            <a:r>
              <a:rPr lang="en-US" sz="2400" dirty="0" smtClean="0"/>
              <a:t>(</a:t>
            </a:r>
            <a:r>
              <a:rPr lang="en-US" sz="2400" i="1" dirty="0" smtClean="0"/>
              <a:t>Hašan, Křivánek)</a:t>
            </a:r>
          </a:p>
          <a:p>
            <a:r>
              <a:rPr lang="en-US" sz="2400" b="1" dirty="0" smtClean="0"/>
              <a:t>3:05 (25 min) … </a:t>
            </a:r>
            <a:r>
              <a:rPr lang="en-US" sz="2400" b="1" dirty="0" smtClean="0">
                <a:solidFill>
                  <a:srgbClr val="FF9900"/>
                </a:solidFill>
              </a:rPr>
              <a:t>Scalability with many lights I </a:t>
            </a:r>
            <a:r>
              <a:rPr lang="en-US" sz="2400" dirty="0" smtClean="0"/>
              <a:t>(</a:t>
            </a:r>
            <a:r>
              <a:rPr lang="en-US" sz="2400" i="1" dirty="0" smtClean="0"/>
              <a:t>Walter)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3:30 (15 min) … </a:t>
            </a:r>
            <a:r>
              <a:rPr lang="en-US" sz="2400" b="1" dirty="0" smtClean="0">
                <a:solidFill>
                  <a:srgbClr val="FF9900"/>
                </a:solidFill>
              </a:rPr>
              <a:t>Break</a:t>
            </a:r>
            <a:endParaRPr lang="en-US" sz="2400" dirty="0" smtClean="0">
              <a:solidFill>
                <a:srgbClr val="FF990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/>
              <a:t>3:45 (20 min) … </a:t>
            </a:r>
            <a:r>
              <a:rPr lang="en-US" sz="2400" b="1" dirty="0" smtClean="0">
                <a:solidFill>
                  <a:srgbClr val="FF9900"/>
                </a:solidFill>
              </a:rPr>
              <a:t>Scalability with many lights II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Hašan)</a:t>
            </a:r>
          </a:p>
          <a:p>
            <a:r>
              <a:rPr lang="en-US" sz="2400" b="1" dirty="0" smtClean="0"/>
              <a:t>4:05 (35 min) … </a:t>
            </a:r>
            <a:r>
              <a:rPr lang="en-US" sz="2400" b="1" dirty="0" smtClean="0">
                <a:solidFill>
                  <a:srgbClr val="FF9900"/>
                </a:solidFill>
              </a:rPr>
              <a:t>Real-time many-light rendering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Dachsbacher</a:t>
            </a:r>
            <a:r>
              <a:rPr lang="en-US" sz="2400" i="1" dirty="0" smtClean="0"/>
              <a:t> )</a:t>
            </a:r>
          </a:p>
          <a:p>
            <a:r>
              <a:rPr lang="en-US" sz="2400" b="1" dirty="0" smtClean="0"/>
              <a:t>4:40 (30 min) … </a:t>
            </a:r>
            <a:r>
              <a:rPr lang="en-US" sz="2400" b="1" dirty="0" smtClean="0">
                <a:solidFill>
                  <a:srgbClr val="FF9900"/>
                </a:solidFill>
              </a:rPr>
              <a:t>ML  in Autodesk</a:t>
            </a:r>
            <a:r>
              <a:rPr lang="en-US" sz="2400" b="1" dirty="0" smtClean="0">
                <a:solidFill>
                  <a:srgbClr val="FF9900"/>
                </a:solidFill>
                <a:latin typeface="Calibri"/>
                <a:ea typeface="ヒラギノ角ゴ Pro W3"/>
                <a:cs typeface="Calibri"/>
              </a:rPr>
              <a:t>®</a:t>
            </a:r>
            <a:r>
              <a:rPr lang="en-US" sz="2400" b="1" dirty="0" smtClean="0">
                <a:solidFill>
                  <a:srgbClr val="FF9900"/>
                </a:solidFill>
              </a:rPr>
              <a:t> 360 Rendering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Arbree</a:t>
            </a:r>
            <a:r>
              <a:rPr lang="en-US" sz="2400" i="1" dirty="0" smtClean="0"/>
              <a:t>)</a:t>
            </a:r>
          </a:p>
          <a:p>
            <a:r>
              <a:rPr lang="en-US" sz="2400" b="1" dirty="0" smtClean="0"/>
              <a:t>5:10 (05 min) … </a:t>
            </a:r>
            <a:r>
              <a:rPr lang="en-US" sz="2400" b="1" dirty="0" smtClean="0">
                <a:solidFill>
                  <a:srgbClr val="FF9900"/>
                </a:solidFill>
              </a:rPr>
              <a:t>Conclusion - Q &amp; A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i="1" dirty="0" smtClean="0"/>
              <a:t>(All)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56" y="2362200"/>
            <a:ext cx="8142288" cy="85725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r>
              <a:rPr lang="en-US" sz="2400" b="1" dirty="0" err="1" smtClean="0"/>
              <a:t>Jaroslav</a:t>
            </a:r>
            <a:r>
              <a:rPr lang="en-US" sz="2400" b="1" dirty="0" smtClean="0"/>
              <a:t> K</a:t>
            </a:r>
            <a:r>
              <a:rPr lang="cs-CZ" sz="2400" b="1" dirty="0" smtClean="0"/>
              <a:t>řivánek</a:t>
            </a:r>
          </a:p>
          <a:p>
            <a:r>
              <a:rPr lang="en-US" sz="1800" i="1" dirty="0" smtClean="0"/>
              <a:t>Charles University</a:t>
            </a:r>
            <a:r>
              <a:rPr lang="cs-CZ" sz="1800" i="1" dirty="0" smtClean="0"/>
              <a:t> in</a:t>
            </a:r>
            <a:r>
              <a:rPr lang="en-US" sz="1800" i="1" dirty="0" smtClean="0"/>
              <a:t> Prague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762000"/>
            <a:ext cx="861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/>
              <a:t>(Optimizing) Realistic Rendering with Many-Light Methods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illumination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1981200"/>
            <a:ext cx="4022550" cy="3017222"/>
            <a:chOff x="397050" y="1143000"/>
            <a:chExt cx="4022550" cy="3017222"/>
          </a:xfrm>
        </p:grpSpPr>
        <p:pic>
          <p:nvPicPr>
            <p:cNvPr id="2050" name="Picture 2" descr="VRay Gallery - VRay Rendering by nikki Candeler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143000"/>
              <a:ext cx="3962400" cy="29651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97050" y="3821668"/>
              <a:ext cx="36631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Copyright © </a:t>
              </a:r>
              <a:r>
                <a:rPr 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nikki</a:t>
              </a:r>
              <a:r>
                <a:rPr 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Candelero</a:t>
              </a:r>
              <a:r>
                <a:rPr 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vray</a:t>
              </a:r>
              <a:r>
                <a:rPr lang="cs-CZ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gallery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0600" y="1066800"/>
            <a:ext cx="4267200" cy="2394486"/>
            <a:chOff x="4648200" y="1295400"/>
            <a:chExt cx="4267200" cy="2394486"/>
          </a:xfrm>
        </p:grpSpPr>
        <p:pic>
          <p:nvPicPr>
            <p:cNvPr id="2052" name="Picture 4" descr="http://www.chaosgroup.com/gallery/Kopfhoerer_1230033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1295400"/>
              <a:ext cx="4267200" cy="237194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584732" y="3351332"/>
              <a:ext cx="2328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Copyright © Jonas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Balzer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0" y="3681412"/>
            <a:ext cx="4648200" cy="2900690"/>
            <a:chOff x="4571762" y="3681412"/>
            <a:chExt cx="4648200" cy="29006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970" r="4483"/>
            <a:stretch>
              <a:fillRect/>
            </a:stretch>
          </p:blipFill>
          <p:spPr bwMode="auto">
            <a:xfrm>
              <a:off x="4648200" y="3681412"/>
              <a:ext cx="4571762" cy="28717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571762" y="6243548"/>
              <a:ext cx="2687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Copyright © Disney and Pixar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illumination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87888" y="1371600"/>
            <a:ext cx="3875087" cy="4956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11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4938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4938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276475" y="5251450"/>
            <a:ext cx="1843088" cy="1022351"/>
            <a:chOff x="1292" y="1909"/>
            <a:chExt cx="3901" cy="2163"/>
          </a:xfrm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6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1927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3241675" y="54848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206750" y="60880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6516688" y="5210175"/>
            <a:ext cx="1843087" cy="1022350"/>
            <a:chOff x="1292" y="1909"/>
            <a:chExt cx="3901" cy="2163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2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1514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7481888" y="54435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7446963" y="60467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7481888" y="5794375"/>
            <a:ext cx="877887" cy="252413"/>
            <a:chOff x="3334" y="3144"/>
            <a:chExt cx="1859" cy="534"/>
          </a:xfrm>
        </p:grpSpPr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6969125" y="5210175"/>
            <a:ext cx="1390650" cy="836613"/>
            <a:chOff x="2250" y="1909"/>
            <a:chExt cx="2943" cy="1769"/>
          </a:xfrm>
        </p:grpSpPr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6775450" y="5561013"/>
            <a:ext cx="706438" cy="485775"/>
            <a:chOff x="1842" y="2652"/>
            <a:chExt cx="1492" cy="1026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611188" y="5105400"/>
            <a:ext cx="1609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Direct-only</a:t>
            </a:r>
            <a:endParaRPr lang="cs-CZ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4800600" y="5105400"/>
            <a:ext cx="13821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global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indirect</a:t>
            </a:r>
            <a:endParaRPr lang="cs-CZ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1"/>
          <p:cNvSpPr txBox="1">
            <a:spLocks/>
          </p:cNvSpPr>
          <p:nvPr/>
        </p:nvSpPr>
        <p:spPr bwMode="auto">
          <a:xfrm>
            <a:off x="457200" y="1114425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imes" charset="0"/>
              <a:buChar char="•"/>
              <a:defRPr/>
            </a:pPr>
            <a:r>
              <a:rPr lang="en-US" sz="3200" dirty="0" smtClean="0"/>
              <a:t>Based on Instant </a:t>
            </a:r>
            <a:r>
              <a:rPr lang="en-US" sz="3200" dirty="0" err="1"/>
              <a:t>R</a:t>
            </a:r>
            <a:r>
              <a:rPr lang="en-US" sz="3200" dirty="0" err="1" smtClean="0"/>
              <a:t>adiosity</a:t>
            </a:r>
            <a:r>
              <a:rPr lang="en-US" sz="3200" dirty="0" smtClean="0"/>
              <a:t> </a:t>
            </a:r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[Keller 1997]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Approximate indirect</a:t>
            </a:r>
            <a:r>
              <a:rPr kumimoji="0" lang="en-US" sz="3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illumination by</a:t>
            </a:r>
            <a:endParaRPr kumimoji="0" lang="en-US" sz="3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Times" charset="0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Virtual Point Lights (VPLs)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1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894726"/>
            <a:ext cx="3429000" cy="99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VPLs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Many-light rendering</a:t>
            </a:r>
            <a:endParaRPr lang="en-US" dirty="0"/>
          </a:p>
        </p:txBody>
      </p:sp>
      <p:sp>
        <p:nvSpPr>
          <p:cNvPr id="112" name="Content Placeholder 1"/>
          <p:cNvSpPr txBox="1">
            <a:spLocks/>
          </p:cNvSpPr>
          <p:nvPr/>
        </p:nvSpPr>
        <p:spPr bwMode="auto">
          <a:xfrm>
            <a:off x="5029200" y="28956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Render with VPLs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3581400"/>
            <a:ext cx="2895600" cy="2895600"/>
            <a:chOff x="1441450" y="1495425"/>
            <a:chExt cx="4621213" cy="4621213"/>
          </a:xfrm>
        </p:grpSpPr>
        <p:sp>
          <p:nvSpPr>
            <p:cNvPr id="76" name="AutoShape 617"/>
            <p:cNvSpPr>
              <a:spLocks noChangeAspect="1" noChangeArrowheads="1" noTextEdit="1"/>
            </p:cNvSpPr>
            <p:nvPr/>
          </p:nvSpPr>
          <p:spPr bwMode="auto">
            <a:xfrm>
              <a:off x="1441450" y="1495425"/>
              <a:ext cx="4621213" cy="462121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20"/>
            <p:cNvSpPr>
              <a:spLocks/>
            </p:cNvSpPr>
            <p:nvPr/>
          </p:nvSpPr>
          <p:spPr bwMode="auto">
            <a:xfrm>
              <a:off x="1592263" y="5026025"/>
              <a:ext cx="881063" cy="1090613"/>
            </a:xfrm>
            <a:custGeom>
              <a:avLst/>
              <a:gdLst/>
              <a:ahLst/>
              <a:cxnLst>
                <a:cxn ang="0">
                  <a:pos x="0" y="687"/>
                </a:cxn>
                <a:cxn ang="0">
                  <a:pos x="555" y="0"/>
                </a:cxn>
                <a:cxn ang="0">
                  <a:pos x="0" y="687"/>
                </a:cxn>
              </a:cxnLst>
              <a:rect l="0" t="0" r="r" b="b"/>
              <a:pathLst>
                <a:path w="555" h="687">
                  <a:moveTo>
                    <a:pt x="0" y="687"/>
                  </a:moveTo>
                  <a:lnTo>
                    <a:pt x="555" y="0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621"/>
            <p:cNvSpPr>
              <a:spLocks noChangeShapeType="1"/>
            </p:cNvSpPr>
            <p:nvPr/>
          </p:nvSpPr>
          <p:spPr bwMode="auto">
            <a:xfrm flipV="1">
              <a:off x="1592263" y="5026025"/>
              <a:ext cx="881063" cy="1090613"/>
            </a:xfrm>
            <a:prstGeom prst="line">
              <a:avLst/>
            </a:prstGeom>
            <a:noFill/>
            <a:ln w="19050" cap="flat">
              <a:solidFill>
                <a:srgbClr val="39B5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22"/>
            <p:cNvSpPr>
              <a:spLocks/>
            </p:cNvSpPr>
            <p:nvPr/>
          </p:nvSpPr>
          <p:spPr bwMode="auto">
            <a:xfrm>
              <a:off x="5024438" y="5026025"/>
              <a:ext cx="979488" cy="1090613"/>
            </a:xfrm>
            <a:custGeom>
              <a:avLst/>
              <a:gdLst/>
              <a:ahLst/>
              <a:cxnLst>
                <a:cxn ang="0">
                  <a:pos x="617" y="687"/>
                </a:cxn>
                <a:cxn ang="0">
                  <a:pos x="0" y="0"/>
                </a:cxn>
                <a:cxn ang="0">
                  <a:pos x="617" y="687"/>
                </a:cxn>
              </a:cxnLst>
              <a:rect l="0" t="0" r="r" b="b"/>
              <a:pathLst>
                <a:path w="617" h="687">
                  <a:moveTo>
                    <a:pt x="617" y="687"/>
                  </a:moveTo>
                  <a:lnTo>
                    <a:pt x="0" y="0"/>
                  </a:lnTo>
                  <a:lnTo>
                    <a:pt x="617" y="687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623"/>
            <p:cNvSpPr>
              <a:spLocks noChangeShapeType="1"/>
            </p:cNvSpPr>
            <p:nvPr/>
          </p:nvSpPr>
          <p:spPr bwMode="auto">
            <a:xfrm flipH="1" flipV="1">
              <a:off x="5024438" y="5026025"/>
              <a:ext cx="979488" cy="1090613"/>
            </a:xfrm>
            <a:prstGeom prst="line">
              <a:avLst/>
            </a:prstGeom>
            <a:noFill/>
            <a:ln w="19050" cap="flat">
              <a:solidFill>
                <a:srgbClr val="ED1C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24"/>
            <p:cNvSpPr>
              <a:spLocks/>
            </p:cNvSpPr>
            <p:nvPr/>
          </p:nvSpPr>
          <p:spPr bwMode="auto">
            <a:xfrm>
              <a:off x="5024438" y="2417763"/>
              <a:ext cx="17463" cy="2608263"/>
            </a:xfrm>
            <a:custGeom>
              <a:avLst/>
              <a:gdLst/>
              <a:ahLst/>
              <a:cxnLst>
                <a:cxn ang="0">
                  <a:pos x="0" y="1643"/>
                </a:cxn>
                <a:cxn ang="0">
                  <a:pos x="11" y="0"/>
                </a:cxn>
                <a:cxn ang="0">
                  <a:pos x="0" y="1643"/>
                </a:cxn>
              </a:cxnLst>
              <a:rect l="0" t="0" r="r" b="b"/>
              <a:pathLst>
                <a:path w="11" h="1643">
                  <a:moveTo>
                    <a:pt x="0" y="1643"/>
                  </a:moveTo>
                  <a:lnTo>
                    <a:pt x="11" y="0"/>
                  </a:lnTo>
                  <a:lnTo>
                    <a:pt x="0" y="1643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625"/>
            <p:cNvSpPr>
              <a:spLocks noChangeShapeType="1"/>
            </p:cNvSpPr>
            <p:nvPr/>
          </p:nvSpPr>
          <p:spPr bwMode="auto">
            <a:xfrm flipV="1">
              <a:off x="5024438" y="2417763"/>
              <a:ext cx="17463" cy="2608263"/>
            </a:xfrm>
            <a:prstGeom prst="line">
              <a:avLst/>
            </a:prstGeom>
            <a:noFill/>
            <a:ln w="19050" cap="flat">
              <a:solidFill>
                <a:srgbClr val="ED1C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6"/>
            <p:cNvSpPr>
              <a:spLocks/>
            </p:cNvSpPr>
            <p:nvPr/>
          </p:nvSpPr>
          <p:spPr bwMode="auto">
            <a:xfrm>
              <a:off x="5041900" y="1665288"/>
              <a:ext cx="1008063" cy="752475"/>
            </a:xfrm>
            <a:custGeom>
              <a:avLst/>
              <a:gdLst/>
              <a:ahLst/>
              <a:cxnLst>
                <a:cxn ang="0">
                  <a:pos x="0" y="474"/>
                </a:cxn>
                <a:cxn ang="0">
                  <a:pos x="635" y="0"/>
                </a:cxn>
                <a:cxn ang="0">
                  <a:pos x="0" y="474"/>
                </a:cxn>
              </a:cxnLst>
              <a:rect l="0" t="0" r="r" b="b"/>
              <a:pathLst>
                <a:path w="635" h="474">
                  <a:moveTo>
                    <a:pt x="0" y="474"/>
                  </a:moveTo>
                  <a:lnTo>
                    <a:pt x="635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627"/>
            <p:cNvSpPr>
              <a:spLocks noChangeShapeType="1"/>
            </p:cNvSpPr>
            <p:nvPr/>
          </p:nvSpPr>
          <p:spPr bwMode="auto">
            <a:xfrm flipV="1">
              <a:off x="5041900" y="1665288"/>
              <a:ext cx="1008063" cy="752475"/>
            </a:xfrm>
            <a:prstGeom prst="line">
              <a:avLst/>
            </a:prstGeom>
            <a:noFill/>
            <a:ln w="19050" cap="flat">
              <a:solidFill>
                <a:srgbClr val="ED1C2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8"/>
            <p:cNvSpPr>
              <a:spLocks/>
            </p:cNvSpPr>
            <p:nvPr/>
          </p:nvSpPr>
          <p:spPr bwMode="auto">
            <a:xfrm>
              <a:off x="2444750" y="2428875"/>
              <a:ext cx="28575" cy="2597150"/>
            </a:xfrm>
            <a:custGeom>
              <a:avLst/>
              <a:gdLst/>
              <a:ahLst/>
              <a:cxnLst>
                <a:cxn ang="0">
                  <a:pos x="18" y="1636"/>
                </a:cxn>
                <a:cxn ang="0">
                  <a:pos x="0" y="0"/>
                </a:cxn>
                <a:cxn ang="0">
                  <a:pos x="18" y="1636"/>
                </a:cxn>
              </a:cxnLst>
              <a:rect l="0" t="0" r="r" b="b"/>
              <a:pathLst>
                <a:path w="18" h="1636">
                  <a:moveTo>
                    <a:pt x="18" y="1636"/>
                  </a:moveTo>
                  <a:lnTo>
                    <a:pt x="0" y="0"/>
                  </a:lnTo>
                  <a:lnTo>
                    <a:pt x="18" y="1636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629"/>
            <p:cNvSpPr>
              <a:spLocks noChangeShapeType="1"/>
            </p:cNvSpPr>
            <p:nvPr/>
          </p:nvSpPr>
          <p:spPr bwMode="auto">
            <a:xfrm flipH="1" flipV="1">
              <a:off x="2444750" y="2428875"/>
              <a:ext cx="28575" cy="2597150"/>
            </a:xfrm>
            <a:prstGeom prst="line">
              <a:avLst/>
            </a:prstGeom>
            <a:noFill/>
            <a:ln w="19050" cap="flat">
              <a:solidFill>
                <a:srgbClr val="39B5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30"/>
            <p:cNvSpPr>
              <a:spLocks/>
            </p:cNvSpPr>
            <p:nvPr/>
          </p:nvSpPr>
          <p:spPr bwMode="auto">
            <a:xfrm>
              <a:off x="1452563" y="1600200"/>
              <a:ext cx="992188" cy="828675"/>
            </a:xfrm>
            <a:custGeom>
              <a:avLst/>
              <a:gdLst/>
              <a:ahLst/>
              <a:cxnLst>
                <a:cxn ang="0">
                  <a:pos x="625" y="522"/>
                </a:cxn>
                <a:cxn ang="0">
                  <a:pos x="0" y="0"/>
                </a:cxn>
                <a:cxn ang="0">
                  <a:pos x="625" y="522"/>
                </a:cxn>
              </a:cxnLst>
              <a:rect l="0" t="0" r="r" b="b"/>
              <a:pathLst>
                <a:path w="625" h="522">
                  <a:moveTo>
                    <a:pt x="625" y="522"/>
                  </a:moveTo>
                  <a:lnTo>
                    <a:pt x="0" y="0"/>
                  </a:lnTo>
                  <a:lnTo>
                    <a:pt x="625" y="522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631"/>
            <p:cNvSpPr>
              <a:spLocks noChangeShapeType="1"/>
            </p:cNvSpPr>
            <p:nvPr/>
          </p:nvSpPr>
          <p:spPr bwMode="auto">
            <a:xfrm flipH="1" flipV="1">
              <a:off x="1452563" y="1600200"/>
              <a:ext cx="992188" cy="828675"/>
            </a:xfrm>
            <a:prstGeom prst="line">
              <a:avLst/>
            </a:prstGeom>
            <a:noFill/>
            <a:ln w="19050" cap="flat">
              <a:solidFill>
                <a:srgbClr val="39B5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32"/>
            <p:cNvSpPr>
              <a:spLocks/>
            </p:cNvSpPr>
            <p:nvPr/>
          </p:nvSpPr>
          <p:spPr bwMode="auto">
            <a:xfrm>
              <a:off x="2444750" y="2417763"/>
              <a:ext cx="2597150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36" y="0"/>
                </a:cxn>
                <a:cxn ang="0">
                  <a:pos x="0" y="7"/>
                </a:cxn>
              </a:cxnLst>
              <a:rect l="0" t="0" r="r" b="b"/>
              <a:pathLst>
                <a:path w="1636" h="7">
                  <a:moveTo>
                    <a:pt x="0" y="7"/>
                  </a:moveTo>
                  <a:lnTo>
                    <a:pt x="163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633"/>
            <p:cNvSpPr>
              <a:spLocks noChangeShapeType="1"/>
            </p:cNvSpPr>
            <p:nvPr/>
          </p:nvSpPr>
          <p:spPr bwMode="auto">
            <a:xfrm flipV="1">
              <a:off x="2444750" y="2417763"/>
              <a:ext cx="2597150" cy="1111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634"/>
            <p:cNvSpPr>
              <a:spLocks noChangeShapeType="1"/>
            </p:cNvSpPr>
            <p:nvPr/>
          </p:nvSpPr>
          <p:spPr bwMode="auto">
            <a:xfrm>
              <a:off x="4457700" y="2738438"/>
              <a:ext cx="630238" cy="2549525"/>
            </a:xfrm>
            <a:prstGeom prst="line">
              <a:avLst/>
            </a:prstGeom>
            <a:noFill/>
            <a:ln w="19050" cap="flat">
              <a:solidFill>
                <a:srgbClr val="1B75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35"/>
            <p:cNvSpPr>
              <a:spLocks noChangeArrowheads="1"/>
            </p:cNvSpPr>
            <p:nvPr/>
          </p:nvSpPr>
          <p:spPr bwMode="auto">
            <a:xfrm>
              <a:off x="2473325" y="4256088"/>
              <a:ext cx="1057275" cy="1044575"/>
            </a:xfrm>
            <a:prstGeom prst="ellipse">
              <a:avLst/>
            </a:prstGeom>
            <a:noFill/>
            <a:ln w="19050" cap="flat">
              <a:solidFill>
                <a:srgbClr val="FFF2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636"/>
            <p:cNvSpPr>
              <a:spLocks noChangeShapeType="1"/>
            </p:cNvSpPr>
            <p:nvPr/>
          </p:nvSpPr>
          <p:spPr bwMode="auto">
            <a:xfrm flipH="1">
              <a:off x="3833813" y="2738438"/>
              <a:ext cx="623888" cy="2562225"/>
            </a:xfrm>
            <a:prstGeom prst="line">
              <a:avLst/>
            </a:prstGeom>
            <a:noFill/>
            <a:ln w="19050" cap="flat">
              <a:solidFill>
                <a:srgbClr val="1B75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37"/>
            <p:cNvSpPr>
              <a:spLocks/>
            </p:cNvSpPr>
            <p:nvPr/>
          </p:nvSpPr>
          <p:spPr bwMode="auto">
            <a:xfrm>
              <a:off x="3886200" y="5270500"/>
              <a:ext cx="1190625" cy="152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26"/>
                </a:cxn>
                <a:cxn ang="0">
                  <a:pos x="204" y="0"/>
                </a:cxn>
              </a:cxnLst>
              <a:rect l="0" t="0" r="r" b="b"/>
              <a:pathLst>
                <a:path w="204" h="26">
                  <a:moveTo>
                    <a:pt x="0" y="0"/>
                  </a:moveTo>
                  <a:cubicBezTo>
                    <a:pt x="0" y="15"/>
                    <a:pt x="45" y="26"/>
                    <a:pt x="102" y="26"/>
                  </a:cubicBezTo>
                  <a:cubicBezTo>
                    <a:pt x="158" y="26"/>
                    <a:pt x="204" y="15"/>
                    <a:pt x="204" y="0"/>
                  </a:cubicBezTo>
                </a:path>
              </a:pathLst>
            </a:custGeom>
            <a:noFill/>
            <a:ln w="19050" cap="flat">
              <a:solidFill>
                <a:srgbClr val="1B75B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38"/>
            <p:cNvSpPr>
              <a:spLocks noChangeArrowheads="1"/>
            </p:cNvSpPr>
            <p:nvPr/>
          </p:nvSpPr>
          <p:spPr bwMode="auto">
            <a:xfrm>
              <a:off x="2992438" y="4594225"/>
              <a:ext cx="1190625" cy="1230313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9050" cap="flat">
              <a:solidFill>
                <a:srgbClr val="4D4D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2154135" y="3912515"/>
            <a:ext cx="1130648" cy="1023826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2624674" y="5054888"/>
            <a:ext cx="778639" cy="541585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546460" y="4078246"/>
            <a:ext cx="784455" cy="445630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1012438" y="3916201"/>
            <a:ext cx="1138016" cy="567168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764858" y="4727257"/>
            <a:ext cx="1082922" cy="587765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un 100"/>
          <p:cNvSpPr/>
          <p:nvPr/>
        </p:nvSpPr>
        <p:spPr>
          <a:xfrm>
            <a:off x="880391" y="4349054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un 101"/>
          <p:cNvSpPr/>
          <p:nvPr/>
        </p:nvSpPr>
        <p:spPr>
          <a:xfrm>
            <a:off x="1930591" y="3692769"/>
            <a:ext cx="445477" cy="445477"/>
          </a:xfrm>
          <a:prstGeom prst="sun">
            <a:avLst>
              <a:gd name="adj" fmla="val 32937"/>
            </a:avLst>
          </a:prstGeom>
          <a:solidFill>
            <a:srgbClr val="FFFF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un 102"/>
          <p:cNvSpPr/>
          <p:nvPr/>
        </p:nvSpPr>
        <p:spPr>
          <a:xfrm>
            <a:off x="1589119" y="4557061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un 103"/>
          <p:cNvSpPr/>
          <p:nvPr/>
        </p:nvSpPr>
        <p:spPr>
          <a:xfrm>
            <a:off x="2590800" y="5562600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un 104"/>
          <p:cNvSpPr/>
          <p:nvPr/>
        </p:nvSpPr>
        <p:spPr>
          <a:xfrm>
            <a:off x="3148288" y="4799095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un 105"/>
          <p:cNvSpPr/>
          <p:nvPr/>
        </p:nvSpPr>
        <p:spPr>
          <a:xfrm>
            <a:off x="1484718" y="5410200"/>
            <a:ext cx="267881" cy="267881"/>
          </a:xfrm>
          <a:prstGeom prst="sun">
            <a:avLst>
              <a:gd name="adj" fmla="val 34166"/>
            </a:avLst>
          </a:prstGeom>
          <a:solidFill>
            <a:srgbClr val="FFC000"/>
          </a:solidFill>
          <a:ln w="635"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1800000"/>
            </a:lightRig>
          </a:scene3d>
          <a:sp3d prstMaterial="matte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29"/>
          <p:cNvGrpSpPr/>
          <p:nvPr/>
        </p:nvGrpSpPr>
        <p:grpSpPr>
          <a:xfrm>
            <a:off x="5562600" y="3581400"/>
            <a:ext cx="2895600" cy="2895600"/>
            <a:chOff x="5410200" y="3581400"/>
            <a:chExt cx="2895600" cy="2895600"/>
          </a:xfrm>
        </p:grpSpPr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5867400" y="6248400"/>
              <a:ext cx="101794" cy="489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4"/>
            <p:cNvGrpSpPr/>
            <p:nvPr/>
          </p:nvGrpSpPr>
          <p:grpSpPr>
            <a:xfrm>
              <a:off x="5410200" y="3581400"/>
              <a:ext cx="2895600" cy="2895600"/>
              <a:chOff x="1441450" y="1495425"/>
              <a:chExt cx="4621213" cy="4621213"/>
            </a:xfrm>
          </p:grpSpPr>
          <p:sp>
            <p:nvSpPr>
              <p:cNvPr id="199" name="AutoShape 617"/>
              <p:cNvSpPr>
                <a:spLocks noChangeAspect="1" noChangeArrowheads="1" noTextEdit="1"/>
              </p:cNvSpPr>
              <p:nvPr/>
            </p:nvSpPr>
            <p:spPr bwMode="auto">
              <a:xfrm>
                <a:off x="1441450" y="1495425"/>
                <a:ext cx="4621213" cy="4621213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620"/>
              <p:cNvSpPr>
                <a:spLocks/>
              </p:cNvSpPr>
              <p:nvPr/>
            </p:nvSpPr>
            <p:spPr bwMode="auto">
              <a:xfrm>
                <a:off x="1592263" y="5026025"/>
                <a:ext cx="881063" cy="1090613"/>
              </a:xfrm>
              <a:custGeom>
                <a:avLst/>
                <a:gdLst/>
                <a:ahLst/>
                <a:cxnLst>
                  <a:cxn ang="0">
                    <a:pos x="0" y="687"/>
                  </a:cxn>
                  <a:cxn ang="0">
                    <a:pos x="555" y="0"/>
                  </a:cxn>
                  <a:cxn ang="0">
                    <a:pos x="0" y="687"/>
                  </a:cxn>
                </a:cxnLst>
                <a:rect l="0" t="0" r="r" b="b"/>
                <a:pathLst>
                  <a:path w="555" h="687">
                    <a:moveTo>
                      <a:pt x="0" y="687"/>
                    </a:moveTo>
                    <a:lnTo>
                      <a:pt x="555" y="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621"/>
              <p:cNvSpPr>
                <a:spLocks noChangeShapeType="1"/>
              </p:cNvSpPr>
              <p:nvPr/>
            </p:nvSpPr>
            <p:spPr bwMode="auto">
              <a:xfrm flipV="1">
                <a:off x="1592263" y="5026025"/>
                <a:ext cx="881063" cy="1090613"/>
              </a:xfrm>
              <a:prstGeom prst="line">
                <a:avLst/>
              </a:prstGeom>
              <a:noFill/>
              <a:ln w="19050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622"/>
              <p:cNvSpPr>
                <a:spLocks/>
              </p:cNvSpPr>
              <p:nvPr/>
            </p:nvSpPr>
            <p:spPr bwMode="auto">
              <a:xfrm>
                <a:off x="5024438" y="5026025"/>
                <a:ext cx="979488" cy="1090613"/>
              </a:xfrm>
              <a:custGeom>
                <a:avLst/>
                <a:gdLst/>
                <a:ahLst/>
                <a:cxnLst>
                  <a:cxn ang="0">
                    <a:pos x="617" y="687"/>
                  </a:cxn>
                  <a:cxn ang="0">
                    <a:pos x="0" y="0"/>
                  </a:cxn>
                  <a:cxn ang="0">
                    <a:pos x="617" y="687"/>
                  </a:cxn>
                </a:cxnLst>
                <a:rect l="0" t="0" r="r" b="b"/>
                <a:pathLst>
                  <a:path w="617" h="687">
                    <a:moveTo>
                      <a:pt x="617" y="687"/>
                    </a:moveTo>
                    <a:lnTo>
                      <a:pt x="0" y="0"/>
                    </a:lnTo>
                    <a:lnTo>
                      <a:pt x="617" y="687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623"/>
              <p:cNvSpPr>
                <a:spLocks noChangeShapeType="1"/>
              </p:cNvSpPr>
              <p:nvPr/>
            </p:nvSpPr>
            <p:spPr bwMode="auto">
              <a:xfrm flipH="1" flipV="1">
                <a:off x="5024438" y="5026025"/>
                <a:ext cx="979488" cy="1090613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24"/>
              <p:cNvSpPr>
                <a:spLocks/>
              </p:cNvSpPr>
              <p:nvPr/>
            </p:nvSpPr>
            <p:spPr bwMode="auto">
              <a:xfrm>
                <a:off x="5024438" y="2417763"/>
                <a:ext cx="17463" cy="2608263"/>
              </a:xfrm>
              <a:custGeom>
                <a:avLst/>
                <a:gdLst/>
                <a:ahLst/>
                <a:cxnLst>
                  <a:cxn ang="0">
                    <a:pos x="0" y="1643"/>
                  </a:cxn>
                  <a:cxn ang="0">
                    <a:pos x="11" y="0"/>
                  </a:cxn>
                  <a:cxn ang="0">
                    <a:pos x="0" y="1643"/>
                  </a:cxn>
                </a:cxnLst>
                <a:rect l="0" t="0" r="r" b="b"/>
                <a:pathLst>
                  <a:path w="11" h="1643">
                    <a:moveTo>
                      <a:pt x="0" y="1643"/>
                    </a:moveTo>
                    <a:lnTo>
                      <a:pt x="11" y="0"/>
                    </a:lnTo>
                    <a:lnTo>
                      <a:pt x="0" y="1643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625"/>
              <p:cNvSpPr>
                <a:spLocks noChangeShapeType="1"/>
              </p:cNvSpPr>
              <p:nvPr/>
            </p:nvSpPr>
            <p:spPr bwMode="auto">
              <a:xfrm flipV="1">
                <a:off x="5024438" y="2417763"/>
                <a:ext cx="17463" cy="2608263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26"/>
              <p:cNvSpPr>
                <a:spLocks/>
              </p:cNvSpPr>
              <p:nvPr/>
            </p:nvSpPr>
            <p:spPr bwMode="auto">
              <a:xfrm>
                <a:off x="5041900" y="1665288"/>
                <a:ext cx="1008063" cy="752475"/>
              </a:xfrm>
              <a:custGeom>
                <a:avLst/>
                <a:gdLst/>
                <a:ahLst/>
                <a:cxnLst>
                  <a:cxn ang="0">
                    <a:pos x="0" y="474"/>
                  </a:cxn>
                  <a:cxn ang="0">
                    <a:pos x="635" y="0"/>
                  </a:cxn>
                  <a:cxn ang="0">
                    <a:pos x="0" y="474"/>
                  </a:cxn>
                </a:cxnLst>
                <a:rect l="0" t="0" r="r" b="b"/>
                <a:pathLst>
                  <a:path w="635" h="474">
                    <a:moveTo>
                      <a:pt x="0" y="474"/>
                    </a:moveTo>
                    <a:lnTo>
                      <a:pt x="635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627"/>
              <p:cNvSpPr>
                <a:spLocks noChangeShapeType="1"/>
              </p:cNvSpPr>
              <p:nvPr/>
            </p:nvSpPr>
            <p:spPr bwMode="auto">
              <a:xfrm flipV="1">
                <a:off x="5041900" y="1665288"/>
                <a:ext cx="1008063" cy="752475"/>
              </a:xfrm>
              <a:prstGeom prst="line">
                <a:avLst/>
              </a:prstGeom>
              <a:noFill/>
              <a:ln w="19050" cap="flat">
                <a:solidFill>
                  <a:srgbClr val="ED1C2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28"/>
              <p:cNvSpPr>
                <a:spLocks/>
              </p:cNvSpPr>
              <p:nvPr/>
            </p:nvSpPr>
            <p:spPr bwMode="auto">
              <a:xfrm>
                <a:off x="2444750" y="2428875"/>
                <a:ext cx="28575" cy="2597150"/>
              </a:xfrm>
              <a:custGeom>
                <a:avLst/>
                <a:gdLst/>
                <a:ahLst/>
                <a:cxnLst>
                  <a:cxn ang="0">
                    <a:pos x="18" y="1636"/>
                  </a:cxn>
                  <a:cxn ang="0">
                    <a:pos x="0" y="0"/>
                  </a:cxn>
                  <a:cxn ang="0">
                    <a:pos x="18" y="1636"/>
                  </a:cxn>
                </a:cxnLst>
                <a:rect l="0" t="0" r="r" b="b"/>
                <a:pathLst>
                  <a:path w="18" h="1636">
                    <a:moveTo>
                      <a:pt x="18" y="1636"/>
                    </a:moveTo>
                    <a:lnTo>
                      <a:pt x="0" y="0"/>
                    </a:lnTo>
                    <a:lnTo>
                      <a:pt x="18" y="1636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629"/>
              <p:cNvSpPr>
                <a:spLocks noChangeShapeType="1"/>
              </p:cNvSpPr>
              <p:nvPr/>
            </p:nvSpPr>
            <p:spPr bwMode="auto">
              <a:xfrm flipH="1" flipV="1">
                <a:off x="2444750" y="2428875"/>
                <a:ext cx="28575" cy="2597150"/>
              </a:xfrm>
              <a:prstGeom prst="line">
                <a:avLst/>
              </a:prstGeom>
              <a:noFill/>
              <a:ln w="19050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30"/>
              <p:cNvSpPr>
                <a:spLocks/>
              </p:cNvSpPr>
              <p:nvPr/>
            </p:nvSpPr>
            <p:spPr bwMode="auto">
              <a:xfrm>
                <a:off x="1452563" y="1600200"/>
                <a:ext cx="992188" cy="828675"/>
              </a:xfrm>
              <a:custGeom>
                <a:avLst/>
                <a:gdLst/>
                <a:ahLst/>
                <a:cxnLst>
                  <a:cxn ang="0">
                    <a:pos x="625" y="522"/>
                  </a:cxn>
                  <a:cxn ang="0">
                    <a:pos x="0" y="0"/>
                  </a:cxn>
                  <a:cxn ang="0">
                    <a:pos x="625" y="522"/>
                  </a:cxn>
                </a:cxnLst>
                <a:rect l="0" t="0" r="r" b="b"/>
                <a:pathLst>
                  <a:path w="625" h="522">
                    <a:moveTo>
                      <a:pt x="625" y="522"/>
                    </a:moveTo>
                    <a:lnTo>
                      <a:pt x="0" y="0"/>
                    </a:lnTo>
                    <a:lnTo>
                      <a:pt x="625" y="522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631"/>
              <p:cNvSpPr>
                <a:spLocks noChangeShapeType="1"/>
              </p:cNvSpPr>
              <p:nvPr/>
            </p:nvSpPr>
            <p:spPr bwMode="auto">
              <a:xfrm flipH="1" flipV="1">
                <a:off x="1452563" y="1600200"/>
                <a:ext cx="992188" cy="828675"/>
              </a:xfrm>
              <a:prstGeom prst="line">
                <a:avLst/>
              </a:prstGeom>
              <a:noFill/>
              <a:ln w="19050" cap="flat">
                <a:solidFill>
                  <a:srgbClr val="39B54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32"/>
              <p:cNvSpPr>
                <a:spLocks/>
              </p:cNvSpPr>
              <p:nvPr/>
            </p:nvSpPr>
            <p:spPr bwMode="auto">
              <a:xfrm>
                <a:off x="2444750" y="2417763"/>
                <a:ext cx="2597150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636" y="0"/>
                  </a:cxn>
                  <a:cxn ang="0">
                    <a:pos x="0" y="7"/>
                  </a:cxn>
                </a:cxnLst>
                <a:rect l="0" t="0" r="r" b="b"/>
                <a:pathLst>
                  <a:path w="1636" h="7">
                    <a:moveTo>
                      <a:pt x="0" y="7"/>
                    </a:moveTo>
                    <a:lnTo>
                      <a:pt x="163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C24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633"/>
              <p:cNvSpPr>
                <a:spLocks noChangeShapeType="1"/>
              </p:cNvSpPr>
              <p:nvPr/>
            </p:nvSpPr>
            <p:spPr bwMode="auto">
              <a:xfrm flipV="1">
                <a:off x="2444750" y="2417763"/>
                <a:ext cx="2597150" cy="11113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634"/>
              <p:cNvSpPr>
                <a:spLocks noChangeShapeType="1"/>
              </p:cNvSpPr>
              <p:nvPr/>
            </p:nvSpPr>
            <p:spPr bwMode="auto">
              <a:xfrm>
                <a:off x="4457700" y="2738438"/>
                <a:ext cx="630238" cy="2549525"/>
              </a:xfrm>
              <a:prstGeom prst="line">
                <a:avLst/>
              </a:prstGeom>
              <a:noFill/>
              <a:ln w="19050" cap="flat">
                <a:solidFill>
                  <a:srgbClr val="1B75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635"/>
              <p:cNvSpPr>
                <a:spLocks noChangeArrowheads="1"/>
              </p:cNvSpPr>
              <p:nvPr/>
            </p:nvSpPr>
            <p:spPr bwMode="auto">
              <a:xfrm>
                <a:off x="2473325" y="4256088"/>
                <a:ext cx="1057275" cy="1044575"/>
              </a:xfrm>
              <a:prstGeom prst="ellipse">
                <a:avLst/>
              </a:prstGeom>
              <a:noFill/>
              <a:ln w="19050" cap="flat">
                <a:solidFill>
                  <a:srgbClr val="FFF2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636"/>
              <p:cNvSpPr>
                <a:spLocks noChangeShapeType="1"/>
              </p:cNvSpPr>
              <p:nvPr/>
            </p:nvSpPr>
            <p:spPr bwMode="auto">
              <a:xfrm flipH="1">
                <a:off x="3833813" y="2738438"/>
                <a:ext cx="623888" cy="2562225"/>
              </a:xfrm>
              <a:prstGeom prst="line">
                <a:avLst/>
              </a:prstGeom>
              <a:noFill/>
              <a:ln w="19050" cap="flat">
                <a:solidFill>
                  <a:srgbClr val="1B75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637"/>
              <p:cNvSpPr>
                <a:spLocks/>
              </p:cNvSpPr>
              <p:nvPr/>
            </p:nvSpPr>
            <p:spPr bwMode="auto">
              <a:xfrm>
                <a:off x="3886200" y="5270500"/>
                <a:ext cx="1190625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" y="26"/>
                  </a:cxn>
                  <a:cxn ang="0">
                    <a:pos x="204" y="0"/>
                  </a:cxn>
                </a:cxnLst>
                <a:rect l="0" t="0" r="r" b="b"/>
                <a:pathLst>
                  <a:path w="204" h="26">
                    <a:moveTo>
                      <a:pt x="0" y="0"/>
                    </a:moveTo>
                    <a:cubicBezTo>
                      <a:pt x="0" y="15"/>
                      <a:pt x="45" y="26"/>
                      <a:pt x="102" y="26"/>
                    </a:cubicBezTo>
                    <a:cubicBezTo>
                      <a:pt x="158" y="26"/>
                      <a:pt x="204" y="15"/>
                      <a:pt x="204" y="0"/>
                    </a:cubicBezTo>
                  </a:path>
                </a:pathLst>
              </a:custGeom>
              <a:noFill/>
              <a:ln w="19050" cap="flat">
                <a:solidFill>
                  <a:srgbClr val="1B75B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Oval 638"/>
              <p:cNvSpPr>
                <a:spLocks noChangeArrowheads="1"/>
              </p:cNvSpPr>
              <p:nvPr/>
            </p:nvSpPr>
            <p:spPr bwMode="auto">
              <a:xfrm>
                <a:off x="2992438" y="4594225"/>
                <a:ext cx="1190625" cy="1230313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19050" cap="flat">
                <a:solidFill>
                  <a:srgbClr val="4D4D4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4" name="Sun 223"/>
            <p:cNvSpPr/>
            <p:nvPr/>
          </p:nvSpPr>
          <p:spPr>
            <a:xfrm>
              <a:off x="5528591" y="4349054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un 224"/>
            <p:cNvSpPr/>
            <p:nvPr/>
          </p:nvSpPr>
          <p:spPr>
            <a:xfrm>
              <a:off x="6578791" y="3692769"/>
              <a:ext cx="445477" cy="445477"/>
            </a:xfrm>
            <a:prstGeom prst="sun">
              <a:avLst>
                <a:gd name="adj" fmla="val 32937"/>
              </a:avLst>
            </a:prstGeom>
            <a:solidFill>
              <a:srgbClr val="FFFF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un 225"/>
            <p:cNvSpPr/>
            <p:nvPr/>
          </p:nvSpPr>
          <p:spPr>
            <a:xfrm>
              <a:off x="6237319" y="4557061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un 226"/>
            <p:cNvSpPr/>
            <p:nvPr/>
          </p:nvSpPr>
          <p:spPr>
            <a:xfrm>
              <a:off x="7239000" y="5562600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un 227"/>
            <p:cNvSpPr/>
            <p:nvPr/>
          </p:nvSpPr>
          <p:spPr>
            <a:xfrm>
              <a:off x="7796488" y="4799095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un 228"/>
            <p:cNvSpPr/>
            <p:nvPr/>
          </p:nvSpPr>
          <p:spPr>
            <a:xfrm>
              <a:off x="6132918" y="5410200"/>
              <a:ext cx="267881" cy="267881"/>
            </a:xfrm>
            <a:prstGeom prst="sun">
              <a:avLst>
                <a:gd name="adj" fmla="val 34166"/>
              </a:avLst>
            </a:prstGeom>
            <a:solidFill>
              <a:srgbClr val="FFC000"/>
            </a:solidFill>
            <a:ln w="635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800000"/>
              </a:lightRig>
            </a:scene3d>
            <a:sp3d prstMaterial="matte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Oval 230"/>
          <p:cNvSpPr/>
          <p:nvPr/>
        </p:nvSpPr>
        <p:spPr bwMode="auto">
          <a:xfrm>
            <a:off x="6096000" y="6172200"/>
            <a:ext cx="2286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rot="5400000">
            <a:off x="5440561" y="4698950"/>
            <a:ext cx="2296696" cy="721414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5979351" y="5779844"/>
            <a:ext cx="677016" cy="195837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5620302" y="5298766"/>
            <a:ext cx="1511666" cy="290706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6200000" flipH="1">
            <a:off x="5156296" y="5144361"/>
            <a:ext cx="1726082" cy="412227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0800000" flipV="1">
            <a:off x="6214926" y="4926132"/>
            <a:ext cx="1865799" cy="1289674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10800000" flipV="1">
            <a:off x="6225497" y="5697820"/>
            <a:ext cx="1294961" cy="512699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5516">
            <a:off x="4038600" y="3886200"/>
            <a:ext cx="92422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" name="Straight Connector 106"/>
          <p:cNvCxnSpPr>
            <a:endCxn id="231" idx="0"/>
          </p:cNvCxnSpPr>
          <p:nvPr/>
        </p:nvCxnSpPr>
        <p:spPr>
          <a:xfrm>
            <a:off x="4724400" y="4648200"/>
            <a:ext cx="1485900" cy="1524000"/>
          </a:xfrm>
          <a:prstGeom prst="line">
            <a:avLst/>
          </a:prstGeom>
          <a:ln w="6350">
            <a:solidFill>
              <a:schemeClr val="tx1">
                <a:lumMod val="50000"/>
              </a:schemeClr>
            </a:solidFill>
            <a:prstDash val="dash"/>
            <a:tailEnd type="non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2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2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Unified approach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Everything represented by (virtual) point lights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Area light, environment maps, indirect illumination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en-US" dirty="0" smtClean="0"/>
              <a:t>any-light</a:t>
            </a:r>
            <a:r>
              <a:rPr lang="cs-CZ" dirty="0" smtClean="0"/>
              <a:t>s</a:t>
            </a:r>
            <a:r>
              <a:rPr lang="en-US" dirty="0" smtClean="0"/>
              <a:t>: Advantages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Spans a wide range of quality/cost ratios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en-US" dirty="0" smtClean="0"/>
              <a:t>any-light</a:t>
            </a:r>
            <a:r>
              <a:rPr lang="cs-CZ" dirty="0" smtClean="0"/>
              <a:t>s</a:t>
            </a:r>
            <a:r>
              <a:rPr lang="en-US" dirty="0" smtClean="0"/>
              <a:t>: Advantages</a:t>
            </a:r>
            <a:endParaRPr lang="en-US" dirty="0"/>
          </a:p>
        </p:txBody>
      </p:sp>
      <p:pic>
        <p:nvPicPr>
          <p:cNvPr id="1026" name="Picture 2" descr="C:\devel\2012-mlcourse\proposal\extended_abstract\figs\imperfect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41656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7855" y="2057400"/>
            <a:ext cx="2973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Interactive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rendering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16k VPLs, 5.5 fps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31468"/>
            <a:ext cx="429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[</a:t>
            </a:r>
            <a:r>
              <a:rPr lang="en-US" dirty="0" err="1" smtClean="0"/>
              <a:t>Ritschel</a:t>
            </a:r>
            <a:r>
              <a:rPr lang="en-US" dirty="0" smtClean="0"/>
              <a:t> et al., SIGGRAPH Asia 2008]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019800"/>
            <a:ext cx="36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[Walter et al., SIGGRAPH 20</a:t>
            </a:r>
            <a:r>
              <a:rPr lang="cs-CZ" dirty="0" smtClean="0"/>
              <a:t>1</a:t>
            </a:r>
            <a:r>
              <a:rPr lang="en-US" dirty="0" smtClean="0"/>
              <a:t>2]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8465" y="2057400"/>
            <a:ext cx="3211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High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fidelity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rendering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1</a:t>
            </a:r>
            <a:r>
              <a:rPr lang="cs-CZ" dirty="0" smtClean="0"/>
              <a:t>M</a:t>
            </a:r>
            <a:r>
              <a:rPr lang="en-US" dirty="0" smtClean="0"/>
              <a:t> VPLs , 64path/pix, 30</a:t>
            </a:r>
            <a:r>
              <a:rPr lang="cs-CZ" dirty="0" smtClean="0"/>
              <a:t> min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Ineffective for caustics from curved objects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en-US" dirty="0" smtClean="0"/>
              <a:t>any-light</a:t>
            </a:r>
            <a:r>
              <a:rPr lang="cs-CZ" dirty="0" smtClean="0"/>
              <a:t>s</a:t>
            </a:r>
            <a:r>
              <a:rPr lang="en-US" dirty="0" smtClean="0"/>
              <a:t>: Limitations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" y="1828800"/>
            <a:ext cx="6019800" cy="451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762000"/>
            <a:ext cx="34435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  <a:sym typeface="Wingdings"/>
              </a:rPr>
              <a:t></a:t>
            </a:r>
            <a:endParaRPr lang="cs-CZ" sz="4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Making it fast (as usual)</a:t>
            </a:r>
          </a:p>
          <a:p>
            <a:endParaRPr lang="en-US" dirty="0" smtClean="0"/>
          </a:p>
          <a:p>
            <a:r>
              <a:rPr lang="en-US" dirty="0" smtClean="0"/>
              <a:t>Making it "asymptotically fast", i.e. scalable</a:t>
            </a:r>
          </a:p>
          <a:p>
            <a:endParaRPr lang="en-US" dirty="0" smtClean="0"/>
          </a:p>
          <a:p>
            <a:r>
              <a:rPr lang="en-US" dirty="0" smtClean="0"/>
              <a:t>Making it accurate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technical issues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970</Words>
  <Application>Microsoft Office PowerPoint</Application>
  <PresentationFormat>On-screen Show (4:3)</PresentationFormat>
  <Paragraphs>111</Paragraphs>
  <Slides>11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(Optimizing) Realistic Rendering with Many-Light Methods  An ACM SIGGRAPH 2012 course presented by </vt:lpstr>
      <vt:lpstr>Introduction</vt:lpstr>
      <vt:lpstr>Global illumination</vt:lpstr>
      <vt:lpstr>Global illumination</vt:lpstr>
      <vt:lpstr>Many-light rendering</vt:lpstr>
      <vt:lpstr>Many-lights: Advantages</vt:lpstr>
      <vt:lpstr>Many-lights: Advantages</vt:lpstr>
      <vt:lpstr>Many-lights: Limitations</vt:lpstr>
      <vt:lpstr>Main technical issues</vt:lpstr>
      <vt:lpstr>Course lecturers</vt:lpstr>
      <vt:lpstr>Course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Realistic Rendering with Many-Light Metohds - Introduction</dc:title>
  <dc:creator>Jaroslav Křivánek</dc:creator>
  <cp:lastModifiedBy>Jaroslav Křivánek</cp:lastModifiedBy>
  <cp:revision>1163</cp:revision>
  <dcterms:created xsi:type="dcterms:W3CDTF">2006-08-16T00:00:00Z</dcterms:created>
  <dcterms:modified xsi:type="dcterms:W3CDTF">2012-08-05T17:52:28Z</dcterms:modified>
</cp:coreProperties>
</file>